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0" r:id="rId4"/>
    <p:sldId id="267" r:id="rId5"/>
    <p:sldId id="268" r:id="rId6"/>
    <p:sldId id="258" r:id="rId7"/>
    <p:sldId id="259" r:id="rId8"/>
    <p:sldId id="261" r:id="rId9"/>
    <p:sldId id="262"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02"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C2D58B6-4703-4669-B999-8747B69AFB53}" type="datetimeFigureOut">
              <a:rPr lang="en-US" smtClean="0"/>
              <a:t>11/13/2010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D6B1C93-1741-4F2A-BBF8-142D3215B856}"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2D58B6-4703-4669-B999-8747B69AFB53}" type="datetimeFigureOut">
              <a:rPr lang="en-US" smtClean="0"/>
              <a:t>11/13/2010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B1C93-1741-4F2A-BBF8-142D3215B85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2D58B6-4703-4669-B999-8747B69AFB53}" type="datetimeFigureOut">
              <a:rPr lang="en-US" smtClean="0"/>
              <a:t>11/13/2010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B1C93-1741-4F2A-BBF8-142D3215B85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2D58B6-4703-4669-B999-8747B69AFB53}" type="datetimeFigureOut">
              <a:rPr lang="en-US" smtClean="0"/>
              <a:t>11/13/2010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6B1C93-1741-4F2A-BBF8-142D3215B85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C2D58B6-4703-4669-B999-8747B69AFB53}" type="datetimeFigureOut">
              <a:rPr lang="en-US" smtClean="0"/>
              <a:t>11/13/2010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D6B1C93-1741-4F2A-BBF8-142D3215B85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C2D58B6-4703-4669-B999-8747B69AFB53}" type="datetimeFigureOut">
              <a:rPr lang="en-US" smtClean="0"/>
              <a:t>11/13/2010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B1C93-1741-4F2A-BBF8-142D3215B85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C2D58B6-4703-4669-B999-8747B69AFB53}" type="datetimeFigureOut">
              <a:rPr lang="en-US" smtClean="0"/>
              <a:t>11/13/2010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6B1C93-1741-4F2A-BBF8-142D3215B85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C2D58B6-4703-4669-B999-8747B69AFB53}" type="datetimeFigureOut">
              <a:rPr lang="en-US" smtClean="0"/>
              <a:t>11/13/2010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6B1C93-1741-4F2A-BBF8-142D3215B85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2D58B6-4703-4669-B999-8747B69AFB53}" type="datetimeFigureOut">
              <a:rPr lang="en-US" smtClean="0"/>
              <a:t>11/13/2010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6B1C93-1741-4F2A-BBF8-142D3215B85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C2D58B6-4703-4669-B999-8747B69AFB53}" type="datetimeFigureOut">
              <a:rPr lang="en-US" smtClean="0"/>
              <a:t>11/13/2010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B1C93-1741-4F2A-BBF8-142D3215B85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C2D58B6-4703-4669-B999-8747B69AFB53}" type="datetimeFigureOut">
              <a:rPr lang="en-US" smtClean="0"/>
              <a:t>11/13/2010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6B1C93-1741-4F2A-BBF8-142D3215B85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C2D58B6-4703-4669-B999-8747B69AFB53}" type="datetimeFigureOut">
              <a:rPr lang="en-US" smtClean="0"/>
              <a:t>11/13/2010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D6B1C93-1741-4F2A-BBF8-142D3215B85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about.ask.com/en/docs/about/webmasters.shtml" TargetMode="External"/><Relationship Id="rId13" Type="http://schemas.openxmlformats.org/officeDocument/2006/relationships/hyperlink" Target="http://patft1.uspto.gov/netacgi/nph-Parser?Sect1=PTO1&amp;Sect2=HITOFF&amp;d=PALL&amp;p=1&amp;u=%2Fnetahtml%2FPTO%2Fsrchnum.htm&amp;r=1&amp;f=G&amp;l=50&amp;s1=7,047,502.PN.&amp;OS=PN/7,047,502&amp;RS=PN/7,047,502" TargetMode="External"/><Relationship Id="rId18" Type="http://schemas.openxmlformats.org/officeDocument/2006/relationships/hyperlink" Target="http://epic.org/privacy/ask/default.html" TargetMode="External"/><Relationship Id="rId26" Type="http://schemas.openxmlformats.org/officeDocument/2006/relationships/hyperlink" Target="http://www.ask.com/wiki/CNet?qsrc=3044" TargetMode="External"/><Relationship Id="rId39" Type="http://schemas.openxmlformats.org/officeDocument/2006/relationships/hyperlink" Target="http://www.ask.com/nascar/2009-Shelby-427-race#results" TargetMode="External"/><Relationship Id="rId3" Type="http://schemas.openxmlformats.org/officeDocument/2006/relationships/hyperlink" Target="http://www.alexa.com/siteinfo/ask.com" TargetMode="External"/><Relationship Id="rId21" Type="http://schemas.openxmlformats.org/officeDocument/2006/relationships/hyperlink" Target="#cite_ref-8"/><Relationship Id="rId34" Type="http://schemas.openxmlformats.org/officeDocument/2006/relationships/hyperlink" Target="#cite_ref-13"/><Relationship Id="rId42" Type="http://schemas.openxmlformats.org/officeDocument/2006/relationships/hyperlink" Target="#cite_ref-17"/><Relationship Id="rId7" Type="http://schemas.openxmlformats.org/officeDocument/2006/relationships/hyperlink" Target="#cite_ref-2"/><Relationship Id="rId12" Type="http://schemas.openxmlformats.org/officeDocument/2006/relationships/hyperlink" Target="#cite_ref-4"/><Relationship Id="rId17" Type="http://schemas.openxmlformats.org/officeDocument/2006/relationships/hyperlink" Target="#cite_ref-6"/><Relationship Id="rId25" Type="http://schemas.openxmlformats.org/officeDocument/2006/relationships/hyperlink" Target="http://news.cnet.com/8300-10784_3-7-0.html?keyword=Dictionary.com" TargetMode="External"/><Relationship Id="rId33" Type="http://schemas.openxmlformats.org/officeDocument/2006/relationships/hyperlink" Target="http://about.ask.com/docs/about/televisionads.shtml" TargetMode="External"/><Relationship Id="rId38" Type="http://schemas.openxmlformats.org/officeDocument/2006/relationships/hyperlink" Target="#cite_ref-15"/><Relationship Id="rId2" Type="http://schemas.openxmlformats.org/officeDocument/2006/relationships/hyperlink" Target="#cite_ref-0"/><Relationship Id="rId16" Type="http://schemas.openxmlformats.org/officeDocument/2006/relationships/hyperlink" Target="http://www.eff.org/deeplinks/2007/07/ask-com-takes-lead-log-retention-microsoft-and-yahoo-follow" TargetMode="External"/><Relationship Id="rId20" Type="http://schemas.openxmlformats.org/officeDocument/2006/relationships/hyperlink" Target="http://www.cdt.org/privacy/20080123_FTC_Ask.pdf" TargetMode="External"/><Relationship Id="rId29" Type="http://schemas.openxmlformats.org/officeDocument/2006/relationships/hyperlink" Target="http://www.ask.com/wiki/Softpedia?qsrc=3044" TargetMode="External"/><Relationship Id="rId41" Type="http://schemas.openxmlformats.org/officeDocument/2006/relationships/hyperlink" Target="http://searchengineland.com/askcom-partners-with-nascar-says-super-vertical-will-put-it-back-in-search-race-16143" TargetMode="External"/><Relationship Id="rId1" Type="http://schemas.openxmlformats.org/officeDocument/2006/relationships/slideLayout" Target="../slideLayouts/slideLayout2.xml"/><Relationship Id="rId6" Type="http://schemas.openxmlformats.org/officeDocument/2006/relationships/hyperlink" Target="http://www.sec.gov/Archives/edgar/data/1054298/0000950149-99-001225.txt" TargetMode="External"/><Relationship Id="rId11" Type="http://schemas.openxmlformats.org/officeDocument/2006/relationships/hyperlink" Target="http://www.ask.com/wiki/Techcrunch?qsrc=3044" TargetMode="External"/><Relationship Id="rId24" Type="http://schemas.openxmlformats.org/officeDocument/2006/relationships/hyperlink" Target="#cite_ref-9"/><Relationship Id="rId32" Type="http://schemas.openxmlformats.org/officeDocument/2006/relationships/hyperlink" Target="#cite_ref-12"/><Relationship Id="rId37" Type="http://schemas.openxmlformats.org/officeDocument/2006/relationships/hyperlink" Target="http://bbs.cid.cn.nascar.com/2009/news/headlines/cup/01/13/blabonte.hof.racing/index.html" TargetMode="External"/><Relationship Id="rId40" Type="http://schemas.openxmlformats.org/officeDocument/2006/relationships/hyperlink" Target="#cite_ref-16"/><Relationship Id="rId45" Type="http://schemas.openxmlformats.org/officeDocument/2006/relationships/hyperlink" Target="http://download.cnet.com/Ask-com-Toolbar-for-Firefox/3010-11745_4-10744694.html" TargetMode="External"/><Relationship Id="rId5" Type="http://schemas.openxmlformats.org/officeDocument/2006/relationships/hyperlink" Target="#cite_ref-1"/><Relationship Id="rId15" Type="http://schemas.openxmlformats.org/officeDocument/2006/relationships/hyperlink" Target="#cite_ref-5"/><Relationship Id="rId23" Type="http://schemas.openxmlformats.org/officeDocument/2006/relationships/hyperlink" Target="http://www.ask.com/wiki/Reuters?qsrc=3044" TargetMode="External"/><Relationship Id="rId28" Type="http://schemas.openxmlformats.org/officeDocument/2006/relationships/hyperlink" Target="http://news.softpedia.com/news/Ask-com-Q-A-Service-Drops-July-29th-149176.shtml" TargetMode="External"/><Relationship Id="rId36" Type="http://schemas.openxmlformats.org/officeDocument/2006/relationships/hyperlink" Target="#cite_ref-14"/><Relationship Id="rId10" Type="http://schemas.openxmlformats.org/officeDocument/2006/relationships/hyperlink" Target="http://www.techcrunch.com/2007/06/04/major-relaunch-for-ask-ask3d/" TargetMode="External"/><Relationship Id="rId19" Type="http://schemas.openxmlformats.org/officeDocument/2006/relationships/hyperlink" Target="#cite_ref-7"/><Relationship Id="rId31" Type="http://schemas.openxmlformats.org/officeDocument/2006/relationships/hyperlink" Target="http://web.archive.org/web/20070313223519/http:/information-revolution.org/" TargetMode="External"/><Relationship Id="rId44" Type="http://schemas.openxmlformats.org/officeDocument/2006/relationships/hyperlink" Target="#cite_ref-cnet1_18-0"/><Relationship Id="rId4" Type="http://schemas.openxmlformats.org/officeDocument/2006/relationships/hyperlink" Target="http://www.ask.com/wiki/Alexa_Internet?qsrc=3044" TargetMode="External"/><Relationship Id="rId9" Type="http://schemas.openxmlformats.org/officeDocument/2006/relationships/hyperlink" Target="#cite_ref-3"/><Relationship Id="rId14" Type="http://schemas.openxmlformats.org/officeDocument/2006/relationships/hyperlink" Target="http://www.ask.com/wiki/US_Patents?qsrc=3044" TargetMode="External"/><Relationship Id="rId22" Type="http://schemas.openxmlformats.org/officeDocument/2006/relationships/hyperlink" Target="http://www.reuters.com/article/internetNews/idUSN0337985120080703?feedType=RSS&amp;feedName=internetNews" TargetMode="External"/><Relationship Id="rId27" Type="http://schemas.openxmlformats.org/officeDocument/2006/relationships/hyperlink" Target="#cite_ref-10"/><Relationship Id="rId30" Type="http://schemas.openxmlformats.org/officeDocument/2006/relationships/hyperlink" Target="#cite_ref-11"/><Relationship Id="rId35" Type="http://schemas.openxmlformats.org/officeDocument/2006/relationships/hyperlink" Target="http://www.nascar.com/2009/news/headlines/cup/01/14/ask.com.partnerships/index.html" TargetMode="External"/><Relationship Id="rId43" Type="http://schemas.openxmlformats.org/officeDocument/2006/relationships/hyperlink" Target="http://sp.ask.com/toolbar/install/web/ask/download.ph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it.ask.com/" TargetMode="External"/><Relationship Id="rId13" Type="http://schemas.openxmlformats.org/officeDocument/2006/relationships/hyperlink" Target="http://ca.ask.com/" TargetMode="External"/><Relationship Id="rId3" Type="http://schemas.openxmlformats.org/officeDocument/2006/relationships/hyperlink" Target="http://jp.ask.com/" TargetMode="External"/><Relationship Id="rId7" Type="http://schemas.openxmlformats.org/officeDocument/2006/relationships/hyperlink" Target="http://de.ask.com/" TargetMode="External"/><Relationship Id="rId12" Type="http://schemas.openxmlformats.org/officeDocument/2006/relationships/hyperlink" Target="http://mx.ask.com/" TargetMode="External"/><Relationship Id="rId2" Type="http://schemas.openxmlformats.org/officeDocument/2006/relationships/hyperlink" Target="http://fr.ask.com/" TargetMode="External"/><Relationship Id="rId1" Type="http://schemas.openxmlformats.org/officeDocument/2006/relationships/slideLayout" Target="../slideLayouts/slideLayout1.xml"/><Relationship Id="rId6" Type="http://schemas.openxmlformats.org/officeDocument/2006/relationships/hyperlink" Target="http://es.ask.com/" TargetMode="External"/><Relationship Id="rId11" Type="http://schemas.openxmlformats.org/officeDocument/2006/relationships/hyperlink" Target="http://au.ask.com/" TargetMode="External"/><Relationship Id="rId5" Type="http://schemas.openxmlformats.org/officeDocument/2006/relationships/hyperlink" Target="http://ru.ask.com/" TargetMode="External"/><Relationship Id="rId10" Type="http://schemas.openxmlformats.org/officeDocument/2006/relationships/hyperlink" Target="http://br.ask.com/" TargetMode="External"/><Relationship Id="rId4" Type="http://schemas.openxmlformats.org/officeDocument/2006/relationships/hyperlink" Target="http://uk.ask.com/" TargetMode="External"/><Relationship Id="rId9" Type="http://schemas.openxmlformats.org/officeDocument/2006/relationships/hyperlink" Target="http://nl.ask.com/" TargetMode="External"/><Relationship Id="rId14" Type="http://schemas.openxmlformats.org/officeDocument/2006/relationships/hyperlink" Target="http://dk.ask.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362200"/>
            <a:ext cx="8229600" cy="1828800"/>
          </a:xfrm>
        </p:spPr>
        <p:txBody>
          <a:bodyPr>
            <a:normAutofit/>
          </a:bodyPr>
          <a:lstStyle/>
          <a:p>
            <a:r>
              <a:rPr lang="en-US" sz="9600" dirty="0" smtClean="0"/>
              <a:t>Ask.com</a:t>
            </a:r>
            <a:endParaRPr lang="en-US" sz="9600" dirty="0"/>
          </a:p>
        </p:txBody>
      </p:sp>
      <p:pic>
        <p:nvPicPr>
          <p:cNvPr id="2054" name="Picture 6" descr="C:\Documents and Settings\training\Local Settings\Temporary Internet Files\Content.IE5\KPS3OJKZ\dglxasset[1].aspx"/>
          <p:cNvPicPr>
            <a:picLocks noChangeAspect="1" noChangeArrowheads="1"/>
          </p:cNvPicPr>
          <p:nvPr/>
        </p:nvPicPr>
        <p:blipFill>
          <a:blip r:embed="rId2" cstate="print"/>
          <a:srcRect/>
          <a:stretch>
            <a:fillRect/>
          </a:stretch>
        </p:blipFill>
        <p:spPr bwMode="auto">
          <a:xfrm>
            <a:off x="5410200" y="0"/>
            <a:ext cx="3478893" cy="2971800"/>
          </a:xfrm>
          <a:prstGeom prst="rect">
            <a:avLst/>
          </a:prstGeom>
          <a:noFill/>
        </p:spPr>
      </p:pic>
      <p:pic>
        <p:nvPicPr>
          <p:cNvPr id="2055" name="Picture 7" descr="C:\Documents and Settings\training\Local Settings\Temporary Internet Files\Content.IE5\1SQGFOA2\MC900434859[2].png"/>
          <p:cNvPicPr>
            <a:picLocks noChangeAspect="1" noChangeArrowheads="1"/>
          </p:cNvPicPr>
          <p:nvPr/>
        </p:nvPicPr>
        <p:blipFill>
          <a:blip r:embed="rId3" cstate="print"/>
          <a:srcRect/>
          <a:stretch>
            <a:fillRect/>
          </a:stretch>
        </p:blipFill>
        <p:spPr bwMode="auto">
          <a:xfrm>
            <a:off x="762000" y="4572000"/>
            <a:ext cx="1714500" cy="1714500"/>
          </a:xfrm>
          <a:prstGeom prst="rect">
            <a:avLst/>
          </a:prstGeom>
          <a:noFill/>
        </p:spPr>
      </p:pic>
      <p:pic>
        <p:nvPicPr>
          <p:cNvPr id="11" name="Picture 7" descr="C:\Documents and Settings\training\Local Settings\Temporary Internet Files\Content.IE5\1SQGFOA2\MC900434859[2].png"/>
          <p:cNvPicPr>
            <a:picLocks noChangeAspect="1" noChangeArrowheads="1"/>
          </p:cNvPicPr>
          <p:nvPr/>
        </p:nvPicPr>
        <p:blipFill>
          <a:blip r:embed="rId3" cstate="print"/>
          <a:srcRect/>
          <a:stretch>
            <a:fillRect/>
          </a:stretch>
        </p:blipFill>
        <p:spPr bwMode="auto">
          <a:xfrm>
            <a:off x="3657600" y="4495800"/>
            <a:ext cx="1714500" cy="1714500"/>
          </a:xfrm>
          <a:prstGeom prst="rect">
            <a:avLst/>
          </a:prstGeom>
          <a:noFill/>
        </p:spPr>
      </p:pic>
      <p:pic>
        <p:nvPicPr>
          <p:cNvPr id="12" name="Picture 7" descr="C:\Documents and Settings\training\Local Settings\Temporary Internet Files\Content.IE5\1SQGFOA2\MC900434859[2].png"/>
          <p:cNvPicPr>
            <a:picLocks noChangeAspect="1" noChangeArrowheads="1"/>
          </p:cNvPicPr>
          <p:nvPr/>
        </p:nvPicPr>
        <p:blipFill>
          <a:blip r:embed="rId3" cstate="print"/>
          <a:srcRect/>
          <a:stretch>
            <a:fillRect/>
          </a:stretch>
        </p:blipFill>
        <p:spPr bwMode="auto">
          <a:xfrm>
            <a:off x="6400800" y="4419600"/>
            <a:ext cx="1714500" cy="17145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Toolbar</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a:t>
            </a:r>
            <a:r>
              <a:rPr lang="en-US" b="1" dirty="0" smtClean="0"/>
              <a:t>Ask.com Toolbar</a:t>
            </a:r>
            <a:r>
              <a:rPr lang="en-US" dirty="0" smtClean="0"/>
              <a:t> is a free browser </a:t>
            </a:r>
            <a:r>
              <a:rPr lang="en-US" dirty="0" smtClean="0"/>
              <a:t>extension </a:t>
            </a:r>
            <a:r>
              <a:rPr lang="en-US" dirty="0" smtClean="0"/>
              <a:t>from Ask.com, available for both the Internet </a:t>
            </a:r>
            <a:r>
              <a:rPr lang="en-US" dirty="0" smtClean="0"/>
              <a:t>Explorer</a:t>
            </a:r>
            <a:r>
              <a:rPr lang="en-US" baseline="30000" dirty="0" smtClean="0"/>
              <a:t> </a:t>
            </a:r>
            <a:r>
              <a:rPr lang="en-US" dirty="0" smtClean="0"/>
              <a:t>and Firefox</a:t>
            </a:r>
            <a:r>
              <a:rPr lang="en-US" baseline="30000" dirty="0" smtClean="0"/>
              <a:t> </a:t>
            </a:r>
            <a:r>
              <a:rPr lang="en-US" dirty="0" smtClean="0"/>
              <a:t>web </a:t>
            </a:r>
            <a:r>
              <a:rPr lang="en-US" dirty="0" smtClean="0"/>
              <a:t>browsers.</a:t>
            </a:r>
          </a:p>
          <a:p>
            <a:r>
              <a:rPr lang="en-US" dirty="0" smtClean="0"/>
              <a:t>Features include vertical searches across web, image, news, and dictionary, a wide variety of US and international content served in widgets, weather forecasts, RSS/ATOM feeds and related services. Unlike the Google or Yahoo! Toolbars, </a:t>
            </a:r>
            <a:r>
              <a:rPr lang="en-US" dirty="0" err="1" smtClean="0"/>
              <a:t>Ask's</a:t>
            </a:r>
            <a:r>
              <a:rPr lang="en-US" dirty="0" smtClean="0"/>
              <a:t> platform often features content, widgets and software integration with the partners who distribute these toolbars. Many social gaming companies offer their gaming content in widgets or 'in-line' windows in the toolbar itself.</a:t>
            </a:r>
          </a:p>
          <a:p>
            <a:r>
              <a:rPr lang="en-US" dirty="0" smtClean="0"/>
              <a:t>The Ask Toolbar can be installed from the toolbar.ask.com website, but is also bundled with certain 3rd party software. The installation of the Ask Toolbar is optional to the user and always requires end user consent (in the form of an "Opt-Out" check box) when bundled with other 3rd party software. There are no active virus / malware warnings for the toolbar.</a:t>
            </a:r>
          </a:p>
          <a:p>
            <a:r>
              <a:rPr lang="en-US" dirty="0" smtClean="0"/>
              <a:t>The Ask Toolbar can be uninstalled from Internet Explorer through the Windows control panel, and from Firefox through the Add-ons menu and an uninstall link in more recent builds.</a:t>
            </a:r>
          </a:p>
          <a:p>
            <a:r>
              <a:rPr lang="en-US" dirty="0" smtClean="0"/>
              <a:t>Here is a help page for the toolbar including uninstall instructions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143000"/>
            <a:ext cx="8229600" cy="5486400"/>
          </a:xfrm>
        </p:spPr>
        <p:txBody>
          <a:bodyPr>
            <a:normAutofit fontScale="32500" lnSpcReduction="20000"/>
          </a:bodyPr>
          <a:lstStyle/>
          <a:p>
            <a:endParaRPr lang="en-US" b="1" dirty="0" smtClean="0"/>
          </a:p>
          <a:p>
            <a:r>
              <a:rPr lang="en-US" sz="3700" dirty="0" smtClean="0">
                <a:hlinkClick r:id="rId2" action="ppaction://hlinkfile"/>
              </a:rPr>
              <a:t>↑</a:t>
            </a:r>
            <a:r>
              <a:rPr lang="en-US" sz="3700" dirty="0" smtClean="0"/>
              <a:t> </a:t>
            </a:r>
            <a:r>
              <a:rPr lang="en-US" sz="3700" dirty="0" smtClean="0">
                <a:hlinkClick r:id="rId3"/>
              </a:rPr>
              <a:t>"ask.com - Traffic Details from </a:t>
            </a:r>
            <a:r>
              <a:rPr lang="en-US" sz="3700" dirty="0" err="1" smtClean="0">
                <a:hlinkClick r:id="rId3"/>
              </a:rPr>
              <a:t>Alexa</a:t>
            </a:r>
            <a:r>
              <a:rPr lang="en-US" sz="3700" dirty="0" smtClean="0">
                <a:hlinkClick r:id="rId3"/>
              </a:rPr>
              <a:t>"</a:t>
            </a:r>
            <a:r>
              <a:rPr lang="en-US" sz="3700" dirty="0" smtClean="0"/>
              <a:t>. </a:t>
            </a:r>
            <a:r>
              <a:rPr lang="en-US" sz="3700" dirty="0" err="1" smtClean="0">
                <a:hlinkClick r:id="rId4" action="ppaction://hlinkfile" tooltip="Alexa Internet"/>
              </a:rPr>
              <a:t>Alexa</a:t>
            </a:r>
            <a:r>
              <a:rPr lang="en-US" sz="3700" dirty="0" smtClean="0">
                <a:hlinkClick r:id="rId4" action="ppaction://hlinkfile" tooltip="Alexa Internet"/>
              </a:rPr>
              <a:t> Internet</a:t>
            </a:r>
            <a:r>
              <a:rPr lang="en-US" sz="3700" dirty="0" smtClean="0"/>
              <a:t>, Inc. </a:t>
            </a:r>
            <a:r>
              <a:rPr lang="en-US" sz="3700" dirty="0" smtClean="0">
                <a:hlinkClick r:id="rId3"/>
              </a:rPr>
              <a:t>http://www.alexa.com/siteinfo/ask.com</a:t>
            </a:r>
            <a:r>
              <a:rPr lang="en-US" sz="3700" dirty="0" smtClean="0"/>
              <a:t>. Retrieved 2009-10-17.  </a:t>
            </a:r>
          </a:p>
          <a:p>
            <a:r>
              <a:rPr lang="en-US" sz="3700" dirty="0" smtClean="0">
                <a:hlinkClick r:id="rId5" action="ppaction://hlinkfile"/>
              </a:rPr>
              <a:t>↑</a:t>
            </a:r>
            <a:r>
              <a:rPr lang="en-US" sz="3700" dirty="0" smtClean="0"/>
              <a:t> </a:t>
            </a:r>
            <a:r>
              <a:rPr lang="en-US" sz="3700" dirty="0" smtClean="0">
                <a:hlinkClick r:id="rId6"/>
              </a:rPr>
              <a:t>Ask </a:t>
            </a:r>
            <a:r>
              <a:rPr lang="en-US" sz="3700" dirty="0" err="1" smtClean="0">
                <a:hlinkClick r:id="rId6"/>
              </a:rPr>
              <a:t>Jeeves</a:t>
            </a:r>
            <a:r>
              <a:rPr lang="en-US" sz="3700" dirty="0" smtClean="0">
                <a:hlinkClick r:id="rId6"/>
              </a:rPr>
              <a:t>, Inc. initial public offering prospectus</a:t>
            </a:r>
            <a:r>
              <a:rPr lang="en-US" sz="3700" dirty="0" smtClean="0"/>
              <a:t> </a:t>
            </a:r>
          </a:p>
          <a:p>
            <a:r>
              <a:rPr lang="en-US" sz="3700" dirty="0" smtClean="0">
                <a:hlinkClick r:id="rId7" action="ppaction://hlinkfile"/>
              </a:rPr>
              <a:t>↑</a:t>
            </a:r>
            <a:r>
              <a:rPr lang="en-US" sz="3700" dirty="0" smtClean="0"/>
              <a:t> </a:t>
            </a:r>
            <a:r>
              <a:rPr lang="en-US" sz="3700" dirty="0" smtClean="0">
                <a:hlinkClick r:id="rId8"/>
              </a:rPr>
              <a:t>Ask.com Search Technology</a:t>
            </a:r>
            <a:r>
              <a:rPr lang="en-US" sz="3700" dirty="0" smtClean="0"/>
              <a:t>. Retrieved on May 11, 2009. </a:t>
            </a:r>
          </a:p>
          <a:p>
            <a:r>
              <a:rPr lang="en-US" sz="3700" dirty="0" smtClean="0">
                <a:hlinkClick r:id="rId9" action="ppaction://hlinkfile"/>
              </a:rPr>
              <a:t>↑</a:t>
            </a:r>
            <a:r>
              <a:rPr lang="en-US" sz="3700" dirty="0" smtClean="0"/>
              <a:t> </a:t>
            </a:r>
            <a:r>
              <a:rPr lang="en-US" sz="3700" dirty="0" smtClean="0">
                <a:hlinkClick r:id="rId10"/>
              </a:rPr>
              <a:t>Major </a:t>
            </a:r>
            <a:r>
              <a:rPr lang="en-US" sz="3700" dirty="0" err="1" smtClean="0">
                <a:hlinkClick r:id="rId10"/>
              </a:rPr>
              <a:t>Relaunch</a:t>
            </a:r>
            <a:r>
              <a:rPr lang="en-US" sz="3700" dirty="0" smtClean="0">
                <a:hlinkClick r:id="rId10"/>
              </a:rPr>
              <a:t> For Ask: Ask3D</a:t>
            </a:r>
            <a:r>
              <a:rPr lang="en-US" sz="3700" dirty="0" smtClean="0"/>
              <a:t>, </a:t>
            </a:r>
            <a:r>
              <a:rPr lang="en-US" sz="3700" dirty="0" err="1" smtClean="0">
                <a:hlinkClick r:id="rId11" action="ppaction://hlinkfile" tooltip="Techcrunch"/>
              </a:rPr>
              <a:t>Techcrunch</a:t>
            </a:r>
            <a:r>
              <a:rPr lang="en-US" sz="3700" dirty="0" smtClean="0"/>
              <a:t>, 2007-06-04. Retrieved on June 5, 2007 </a:t>
            </a:r>
          </a:p>
          <a:p>
            <a:r>
              <a:rPr lang="en-US" sz="3700" dirty="0" smtClean="0">
                <a:hlinkClick r:id="rId12" action="ppaction://hlinkfile"/>
              </a:rPr>
              <a:t>↑</a:t>
            </a:r>
            <a:r>
              <a:rPr lang="en-US" sz="3700" dirty="0" smtClean="0"/>
              <a:t> </a:t>
            </a:r>
            <a:r>
              <a:rPr lang="en-US" sz="3700" dirty="0" smtClean="0">
                <a:hlinkClick r:id="rId13"/>
              </a:rPr>
              <a:t>United States Patent Database</a:t>
            </a:r>
            <a:r>
              <a:rPr lang="en-US" sz="3700" dirty="0" smtClean="0"/>
              <a:t>, </a:t>
            </a:r>
            <a:r>
              <a:rPr lang="en-US" sz="3700" dirty="0" smtClean="0">
                <a:hlinkClick r:id="rId14" action="ppaction://hlinkfile" tooltip="US Patents"/>
              </a:rPr>
              <a:t>US Patents</a:t>
            </a:r>
            <a:r>
              <a:rPr lang="en-US" sz="3700" dirty="0" smtClean="0"/>
              <a:t>, 2006-06-16. Retrieved on May 16, 2006 </a:t>
            </a:r>
          </a:p>
          <a:p>
            <a:r>
              <a:rPr lang="en-US" sz="3700" dirty="0" smtClean="0">
                <a:hlinkClick r:id="rId15" action="ppaction://hlinkfile"/>
              </a:rPr>
              <a:t>↑</a:t>
            </a:r>
            <a:r>
              <a:rPr lang="en-US" sz="3700" dirty="0" smtClean="0"/>
              <a:t> </a:t>
            </a:r>
            <a:r>
              <a:rPr lang="en-US" sz="3700" dirty="0" smtClean="0">
                <a:hlinkClick r:id="rId16"/>
              </a:rPr>
              <a:t>Ask.com Takes the Lead on Log Retention; Microsoft and Yahoo! Follow</a:t>
            </a:r>
            <a:r>
              <a:rPr lang="en-US" sz="3700" dirty="0" smtClean="0"/>
              <a:t>, eff.org, Retrieved on 2008-01-03 </a:t>
            </a:r>
          </a:p>
          <a:p>
            <a:r>
              <a:rPr lang="en-US" sz="3700" dirty="0" smtClean="0">
                <a:hlinkClick r:id="rId17" action="ppaction://hlinkfile"/>
              </a:rPr>
              <a:t>↑</a:t>
            </a:r>
            <a:r>
              <a:rPr lang="en-US" sz="3700" dirty="0" smtClean="0"/>
              <a:t> </a:t>
            </a:r>
            <a:r>
              <a:rPr lang="en-US" sz="3700" dirty="0" smtClean="0">
                <a:hlinkClick r:id="rId18"/>
              </a:rPr>
              <a:t>"Does </a:t>
            </a:r>
            <a:r>
              <a:rPr lang="en-US" sz="3700" dirty="0" err="1" smtClean="0">
                <a:hlinkClick r:id="rId18"/>
              </a:rPr>
              <a:t>AskEraser</a:t>
            </a:r>
            <a:r>
              <a:rPr lang="en-US" sz="3700" dirty="0" smtClean="0">
                <a:hlinkClick r:id="rId18"/>
              </a:rPr>
              <a:t> Really Erase?"</a:t>
            </a:r>
            <a:r>
              <a:rPr lang="en-US" sz="3700" dirty="0" smtClean="0"/>
              <a:t>. Electronic Privacy Information Center. </a:t>
            </a:r>
            <a:r>
              <a:rPr lang="en-US" sz="3700" dirty="0" smtClean="0">
                <a:hlinkClick r:id="rId18"/>
              </a:rPr>
              <a:t>http://epic.org/privacy/ask/default.html</a:t>
            </a:r>
            <a:r>
              <a:rPr lang="en-US" sz="3700" dirty="0" smtClean="0"/>
              <a:t>. Retrieved 2008-03-10.  </a:t>
            </a:r>
          </a:p>
          <a:p>
            <a:r>
              <a:rPr lang="en-US" sz="3700" dirty="0" smtClean="0">
                <a:hlinkClick r:id="rId19" action="ppaction://hlinkfile"/>
              </a:rPr>
              <a:t>↑</a:t>
            </a:r>
            <a:r>
              <a:rPr lang="en-US" sz="3700" dirty="0" smtClean="0"/>
              <a:t> </a:t>
            </a:r>
            <a:r>
              <a:rPr lang="en-US" sz="3700" dirty="0" smtClean="0">
                <a:hlinkClick r:id="rId20"/>
              </a:rPr>
              <a:t>"Letter to U.S. Federal Trade Commission"</a:t>
            </a:r>
            <a:r>
              <a:rPr lang="en-US" sz="3700" dirty="0" smtClean="0"/>
              <a:t> (PDF). Center for Democracy and Technology. January 23, 2008. </a:t>
            </a:r>
            <a:r>
              <a:rPr lang="en-US" sz="3700" dirty="0" smtClean="0">
                <a:hlinkClick r:id="rId20"/>
              </a:rPr>
              <a:t>http://www.cdt.org/privacy/20080123_FTC_Ask.pdf</a:t>
            </a:r>
            <a:r>
              <a:rPr lang="en-US" sz="3700" dirty="0" smtClean="0"/>
              <a:t>. Retrieved 2008-03-10.  </a:t>
            </a:r>
          </a:p>
          <a:p>
            <a:r>
              <a:rPr lang="en-US" sz="3700" dirty="0" smtClean="0">
                <a:hlinkClick r:id="rId21" action="ppaction://hlinkfile"/>
              </a:rPr>
              <a:t>↑</a:t>
            </a:r>
            <a:r>
              <a:rPr lang="en-US" sz="3700" dirty="0" smtClean="0"/>
              <a:t> </a:t>
            </a:r>
            <a:r>
              <a:rPr lang="en-US" sz="3700" dirty="0" err="1" smtClean="0"/>
              <a:t>Auchard</a:t>
            </a:r>
            <a:r>
              <a:rPr lang="en-US" sz="3700" dirty="0" smtClean="0"/>
              <a:t>, Eric (3 July 2008). </a:t>
            </a:r>
            <a:r>
              <a:rPr lang="en-US" sz="3700" dirty="0" smtClean="0">
                <a:hlinkClick r:id="rId22"/>
              </a:rPr>
              <a:t>"Ask.com closes acquisition of Dictionary.com"</a:t>
            </a:r>
            <a:r>
              <a:rPr lang="en-US" sz="3700" dirty="0" smtClean="0"/>
              <a:t>. </a:t>
            </a:r>
            <a:r>
              <a:rPr lang="en-US" sz="3700" dirty="0" smtClean="0">
                <a:hlinkClick r:id="rId23" action="ppaction://hlinkfile" tooltip="Reuters"/>
              </a:rPr>
              <a:t>Reuters</a:t>
            </a:r>
            <a:r>
              <a:rPr lang="en-US" sz="3700" dirty="0" smtClean="0"/>
              <a:t>. </a:t>
            </a:r>
            <a:r>
              <a:rPr lang="en-US" sz="3700" dirty="0" smtClean="0">
                <a:hlinkClick r:id="rId22"/>
              </a:rPr>
              <a:t>http://www.reuters.com/article/internetNews/idUSN0337985120080703?feedType=RSS&amp;feedName=internetNews</a:t>
            </a:r>
            <a:r>
              <a:rPr lang="en-US" sz="3700" dirty="0" smtClean="0"/>
              <a:t>.  </a:t>
            </a:r>
          </a:p>
          <a:p>
            <a:r>
              <a:rPr lang="en-US" sz="3700" dirty="0" smtClean="0">
                <a:hlinkClick r:id="rId24" action="ppaction://hlinkfile"/>
              </a:rPr>
              <a:t>↑</a:t>
            </a:r>
            <a:r>
              <a:rPr lang="en-US" sz="3700" dirty="0" smtClean="0"/>
              <a:t> </a:t>
            </a:r>
            <a:r>
              <a:rPr lang="en-US" sz="3700" dirty="0" smtClean="0">
                <a:hlinkClick r:id="rId25"/>
              </a:rPr>
              <a:t>"Ask.com closes Dictionary.com deal"</a:t>
            </a:r>
            <a:r>
              <a:rPr lang="en-US" sz="3700" dirty="0" smtClean="0"/>
              <a:t>. </a:t>
            </a:r>
            <a:r>
              <a:rPr lang="en-US" sz="3700" dirty="0" err="1" smtClean="0">
                <a:hlinkClick r:id="rId26" action="ppaction://hlinkfile" tooltip="CNet"/>
              </a:rPr>
              <a:t>CNet</a:t>
            </a:r>
            <a:r>
              <a:rPr lang="en-US" sz="3700" dirty="0" smtClean="0"/>
              <a:t>. 4 July 2008. </a:t>
            </a:r>
            <a:r>
              <a:rPr lang="en-US" sz="3700" dirty="0" smtClean="0">
                <a:hlinkClick r:id="rId25"/>
              </a:rPr>
              <a:t>http://news.cnet.com/8300-10784_3-7-0.html?keyword=Dictionary.com</a:t>
            </a:r>
            <a:r>
              <a:rPr lang="en-US" sz="3700" dirty="0" smtClean="0"/>
              <a:t>.  </a:t>
            </a:r>
          </a:p>
          <a:p>
            <a:r>
              <a:rPr lang="en-US" sz="3700" dirty="0" smtClean="0">
                <a:hlinkClick r:id="rId27" action="ppaction://hlinkfile"/>
              </a:rPr>
              <a:t>↑</a:t>
            </a:r>
            <a:r>
              <a:rPr lang="en-US" sz="3700" dirty="0" smtClean="0"/>
              <a:t> </a:t>
            </a:r>
            <a:r>
              <a:rPr lang="en-US" sz="3700" dirty="0" smtClean="0">
                <a:hlinkClick r:id="rId28"/>
              </a:rPr>
              <a:t>"Ask.com Q&amp;A Service Drops July 29th"</a:t>
            </a:r>
            <a:r>
              <a:rPr lang="en-US" sz="3700" dirty="0" smtClean="0"/>
              <a:t>. </a:t>
            </a:r>
            <a:r>
              <a:rPr lang="en-US" sz="3700" dirty="0" err="1" smtClean="0">
                <a:hlinkClick r:id="rId29" action="ppaction://hlinkfile" tooltip="Softpedia"/>
              </a:rPr>
              <a:t>Softpedia</a:t>
            </a:r>
            <a:r>
              <a:rPr lang="en-US" sz="3700" dirty="0" smtClean="0"/>
              <a:t>. 27 July 2010. </a:t>
            </a:r>
            <a:r>
              <a:rPr lang="en-US" sz="3700" dirty="0" smtClean="0">
                <a:hlinkClick r:id="rId28"/>
              </a:rPr>
              <a:t>http://news.softpedia.com/news/Ask-com-Q-A-Service-Drops-July-29th-149176.shtml</a:t>
            </a:r>
            <a:r>
              <a:rPr lang="en-US" sz="3700" dirty="0" smtClean="0"/>
              <a:t>.  </a:t>
            </a:r>
          </a:p>
          <a:p>
            <a:r>
              <a:rPr lang="en-US" sz="3700" dirty="0" smtClean="0">
                <a:hlinkClick r:id="rId30" action="ppaction://hlinkfile"/>
              </a:rPr>
              <a:t>↑</a:t>
            </a:r>
            <a:r>
              <a:rPr lang="en-US" sz="3700" dirty="0" smtClean="0"/>
              <a:t> </a:t>
            </a:r>
            <a:r>
              <a:rPr lang="en-US" sz="3700" dirty="0" smtClean="0">
                <a:hlinkClick r:id="rId31"/>
              </a:rPr>
              <a:t>http://web.archive.org/web/20070313223519/http://information-revolution.org/</a:t>
            </a:r>
            <a:r>
              <a:rPr lang="en-US" sz="3700" dirty="0" smtClean="0"/>
              <a:t> - Information Revolution </a:t>
            </a:r>
          </a:p>
          <a:p>
            <a:r>
              <a:rPr lang="en-US" sz="3700" dirty="0" smtClean="0">
                <a:hlinkClick r:id="rId32" action="ppaction://hlinkfile"/>
              </a:rPr>
              <a:t>↑</a:t>
            </a:r>
            <a:r>
              <a:rPr lang="en-US" sz="3700" dirty="0" smtClean="0"/>
              <a:t> </a:t>
            </a:r>
            <a:r>
              <a:rPr lang="en-US" sz="3700" dirty="0" smtClean="0">
                <a:hlinkClick r:id="rId33"/>
              </a:rPr>
              <a:t>"About Ask.com: TV Spots"</a:t>
            </a:r>
            <a:r>
              <a:rPr lang="en-US" sz="3700" dirty="0" smtClean="0"/>
              <a:t>. </a:t>
            </a:r>
            <a:r>
              <a:rPr lang="en-US" sz="3700" dirty="0" smtClean="0">
                <a:hlinkClick r:id="rId33"/>
              </a:rPr>
              <a:t>http://about.ask.com/docs/about/televisionads.shtml</a:t>
            </a:r>
            <a:r>
              <a:rPr lang="en-US" sz="3700" dirty="0" smtClean="0"/>
              <a:t>. Retrieved 2007-04-25.  </a:t>
            </a:r>
          </a:p>
          <a:p>
            <a:r>
              <a:rPr lang="en-US" sz="3700" dirty="0" smtClean="0">
                <a:hlinkClick r:id="rId34" action="ppaction://hlinkfile"/>
              </a:rPr>
              <a:t>↑</a:t>
            </a:r>
            <a:r>
              <a:rPr lang="en-US" sz="3700" dirty="0" smtClean="0"/>
              <a:t> </a:t>
            </a:r>
            <a:r>
              <a:rPr lang="en-US" sz="3700" dirty="0" smtClean="0">
                <a:hlinkClick r:id="rId35"/>
              </a:rPr>
              <a:t>http://www.nascar.com/2009/news/headlines/cup/01/14/ask.com.partnerships/index.html</a:t>
            </a:r>
            <a:r>
              <a:rPr lang="en-US" sz="3700" dirty="0" smtClean="0"/>
              <a:t> </a:t>
            </a:r>
          </a:p>
          <a:p>
            <a:r>
              <a:rPr lang="en-US" sz="3700" dirty="0" smtClean="0">
                <a:hlinkClick r:id="rId36" action="ppaction://hlinkfile"/>
              </a:rPr>
              <a:t>↑</a:t>
            </a:r>
            <a:r>
              <a:rPr lang="en-US" sz="3700" dirty="0" smtClean="0"/>
              <a:t> </a:t>
            </a:r>
            <a:r>
              <a:rPr lang="en-US" sz="3700" dirty="0" smtClean="0">
                <a:hlinkClick r:id="rId37"/>
              </a:rPr>
              <a:t>http://bbs.cid.cn.nascar.com/2009/news/headlines/cup/01/13/blabonte.hof.racing/index.html</a:t>
            </a:r>
            <a:r>
              <a:rPr lang="en-US" sz="3700" dirty="0" smtClean="0"/>
              <a:t> </a:t>
            </a:r>
          </a:p>
          <a:p>
            <a:r>
              <a:rPr lang="en-US" sz="3700" dirty="0" smtClean="0">
                <a:hlinkClick r:id="rId38" action="ppaction://hlinkfile"/>
              </a:rPr>
              <a:t>↑</a:t>
            </a:r>
            <a:r>
              <a:rPr lang="en-US" sz="3700" dirty="0" smtClean="0"/>
              <a:t> </a:t>
            </a:r>
            <a:r>
              <a:rPr lang="en-US" sz="3700" dirty="0" smtClean="0">
                <a:hlinkClick r:id="rId39"/>
              </a:rPr>
              <a:t>http://www.ask.com/nascar/2009-Shelby-427-race#results</a:t>
            </a:r>
            <a:r>
              <a:rPr lang="en-US" sz="3700" dirty="0" smtClean="0"/>
              <a:t> </a:t>
            </a:r>
          </a:p>
          <a:p>
            <a:r>
              <a:rPr lang="en-US" sz="3700" dirty="0" smtClean="0">
                <a:hlinkClick r:id="rId40" action="ppaction://hlinkfile"/>
              </a:rPr>
              <a:t>↑</a:t>
            </a:r>
            <a:r>
              <a:rPr lang="en-US" sz="3700" dirty="0" smtClean="0"/>
              <a:t> </a:t>
            </a:r>
            <a:r>
              <a:rPr lang="en-US" sz="3700" dirty="0" smtClean="0">
                <a:hlinkClick r:id="rId41"/>
              </a:rPr>
              <a:t>http://searchengineland.com/askcom-partners-with-nascar-says-super-vertical-will-put-it-back-in-search-race-16143</a:t>
            </a:r>
            <a:r>
              <a:rPr lang="en-US" sz="3700" dirty="0" smtClean="0"/>
              <a:t> </a:t>
            </a:r>
          </a:p>
          <a:p>
            <a:r>
              <a:rPr lang="en-US" sz="3700" dirty="0" smtClean="0">
                <a:hlinkClick r:id="rId42" action="ppaction://hlinkfile"/>
              </a:rPr>
              <a:t>↑</a:t>
            </a:r>
            <a:r>
              <a:rPr lang="en-US" sz="3700" dirty="0" smtClean="0"/>
              <a:t> </a:t>
            </a:r>
            <a:r>
              <a:rPr lang="en-US" sz="3700" dirty="0" smtClean="0">
                <a:hlinkClick r:id="rId43"/>
              </a:rPr>
              <a:t>http://sp.ask.com/toolbar/install/web/ask/download.php</a:t>
            </a:r>
            <a:r>
              <a:rPr lang="en-US" sz="3700" dirty="0" smtClean="0"/>
              <a:t> </a:t>
            </a:r>
          </a:p>
          <a:p>
            <a:r>
              <a:rPr lang="en-US" sz="3700" dirty="0" smtClean="0">
                <a:hlinkClick r:id="rId44" action="ppaction://hlinkfile"/>
              </a:rPr>
              <a:t>↑</a:t>
            </a:r>
            <a:r>
              <a:rPr lang="en-US" sz="3700" dirty="0" smtClean="0"/>
              <a:t> </a:t>
            </a:r>
            <a:r>
              <a:rPr lang="en-US" sz="3700" dirty="0" smtClean="0">
                <a:hlinkClick r:id="rId45"/>
              </a:rPr>
              <a:t>http://download.cnet.com/Ask-com-Toolbar-for-Firefox/3010-11745_4-10744694.html</a:t>
            </a:r>
            <a:endParaRPr lang="en-US" sz="3700"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1000"/>
            <a:ext cx="8077200" cy="5715000"/>
          </a:xfrm>
        </p:spPr>
        <p:txBody>
          <a:bodyPr>
            <a:normAutofit fontScale="90000"/>
          </a:bodyPr>
          <a:lstStyle/>
          <a:p>
            <a:r>
              <a:rPr lang="en-US" sz="3200" dirty="0" smtClean="0"/>
              <a:t/>
            </a:r>
            <a:br>
              <a:rPr lang="en-US" sz="3200" dirty="0" smtClean="0"/>
            </a:br>
            <a:r>
              <a:rPr lang="en-US" sz="3200" dirty="0" smtClean="0"/>
              <a:t/>
            </a:r>
            <a:br>
              <a:rPr lang="en-US" sz="3200" dirty="0" smtClean="0"/>
            </a:br>
            <a:r>
              <a:rPr lang="en-US" sz="3200" dirty="0" smtClean="0"/>
              <a:t>Who are the Creators of this search Engine?</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t/>
            </a:r>
            <a:br>
              <a:rPr lang="en-US" sz="3200" dirty="0" smtClean="0"/>
            </a:br>
            <a:r>
              <a:rPr lang="en-US" sz="3200" dirty="0" smtClean="0">
                <a:solidFill>
                  <a:schemeClr val="tx1"/>
                </a:solidFill>
              </a:rPr>
              <a:t>Ask .com  A.K.A.  </a:t>
            </a:r>
            <a:r>
              <a:rPr lang="en-US" sz="3200" dirty="0" err="1" smtClean="0">
                <a:solidFill>
                  <a:schemeClr val="tx1"/>
                </a:solidFill>
              </a:rPr>
              <a:t>askJeeves</a:t>
            </a:r>
            <a:r>
              <a:rPr lang="en-US" sz="3200" dirty="0" smtClean="0">
                <a:solidFill>
                  <a:schemeClr val="tx1"/>
                </a:solidFill>
              </a:rPr>
              <a:t> was founded in 1996 by </a:t>
            </a:r>
            <a:r>
              <a:rPr lang="en-US" sz="3200" dirty="0" err="1" smtClean="0">
                <a:solidFill>
                  <a:schemeClr val="tx1"/>
                </a:solidFill>
              </a:rPr>
              <a:t>Garrette</a:t>
            </a:r>
            <a:r>
              <a:rPr lang="en-US" sz="3200" dirty="0" smtClean="0">
                <a:solidFill>
                  <a:schemeClr val="tx1"/>
                </a:solidFill>
              </a:rPr>
              <a:t> </a:t>
            </a:r>
            <a:r>
              <a:rPr lang="en-US" sz="3200" dirty="0" err="1" smtClean="0">
                <a:solidFill>
                  <a:schemeClr val="tx1"/>
                </a:solidFill>
              </a:rPr>
              <a:t>Gruener</a:t>
            </a:r>
            <a:r>
              <a:rPr lang="en-US" sz="3200" dirty="0" smtClean="0">
                <a:solidFill>
                  <a:schemeClr val="tx1"/>
                </a:solidFill>
              </a:rPr>
              <a:t> and David </a:t>
            </a:r>
            <a:r>
              <a:rPr lang="en-US" sz="3200" dirty="0" err="1" smtClean="0">
                <a:solidFill>
                  <a:schemeClr val="tx1"/>
                </a:solidFill>
              </a:rPr>
              <a:t>Warther</a:t>
            </a:r>
            <a:r>
              <a:rPr lang="en-US" sz="3200" dirty="0" smtClean="0">
                <a:solidFill>
                  <a:schemeClr val="tx1"/>
                </a:solidFill>
              </a:rPr>
              <a:t> in Berkeley California. The original software was implemented by Gary </a:t>
            </a:r>
            <a:r>
              <a:rPr lang="en-US" sz="3200" dirty="0" err="1" smtClean="0">
                <a:solidFill>
                  <a:schemeClr val="tx1"/>
                </a:solidFill>
              </a:rPr>
              <a:t>Chevsky</a:t>
            </a:r>
            <a:r>
              <a:rPr lang="en-US" sz="3200" dirty="0" smtClean="0">
                <a:solidFill>
                  <a:schemeClr val="tx1"/>
                </a:solidFill>
              </a:rPr>
              <a:t>.</a:t>
            </a:r>
            <a:endParaRPr lang="en-US" sz="3200"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10000"/>
          </a:bodyPr>
          <a:lstStyle/>
          <a:p>
            <a:pPr marL="514350" indent="-514350">
              <a:buFont typeface="+mj-lt"/>
              <a:buAutoNum type="arabicPeriod"/>
            </a:pPr>
            <a:r>
              <a:rPr lang="en-US" dirty="0" smtClean="0"/>
              <a:t>History</a:t>
            </a:r>
          </a:p>
          <a:p>
            <a:pPr marL="514350" indent="-514350">
              <a:buFont typeface="+mj-lt"/>
              <a:buAutoNum type="arabicPeriod"/>
            </a:pPr>
            <a:r>
              <a:rPr lang="en-US" dirty="0" smtClean="0"/>
              <a:t>International</a:t>
            </a:r>
          </a:p>
          <a:p>
            <a:pPr marL="514350" indent="-514350">
              <a:buFont typeface="+mj-lt"/>
              <a:buAutoNum type="arabicPeriod"/>
            </a:pPr>
            <a:r>
              <a:rPr lang="en-US" dirty="0" smtClean="0"/>
              <a:t>Corporate details</a:t>
            </a:r>
          </a:p>
          <a:p>
            <a:pPr marL="514350" indent="-514350">
              <a:buFont typeface="+mj-lt"/>
              <a:buAutoNum type="arabicPeriod"/>
            </a:pPr>
            <a:r>
              <a:rPr lang="en-US" dirty="0" smtClean="0"/>
              <a:t>Ask sponsored listing</a:t>
            </a:r>
          </a:p>
          <a:p>
            <a:pPr marL="514350" indent="-514350">
              <a:buFont typeface="+mj-lt"/>
              <a:buAutoNum type="arabicPeriod"/>
            </a:pPr>
            <a:r>
              <a:rPr lang="en-US" dirty="0" smtClean="0"/>
              <a:t>Marketing and Promotion</a:t>
            </a:r>
          </a:p>
          <a:p>
            <a:pPr marL="914400" lvl="1" indent="-514350">
              <a:buFont typeface="+mj-lt"/>
              <a:buAutoNum type="arabicPeriod"/>
            </a:pPr>
            <a:r>
              <a:rPr lang="en-US" dirty="0" smtClean="0"/>
              <a:t>Information revolution</a:t>
            </a:r>
          </a:p>
          <a:p>
            <a:pPr marL="914400" lvl="1" indent="-514350">
              <a:buFont typeface="+mj-lt"/>
              <a:buAutoNum type="arabicPeriod"/>
            </a:pPr>
            <a:r>
              <a:rPr lang="en-US" dirty="0" smtClean="0"/>
              <a:t>Advertising</a:t>
            </a:r>
          </a:p>
          <a:p>
            <a:pPr marL="914400" lvl="1" indent="-514350">
              <a:buFont typeface="+mj-lt"/>
              <a:buAutoNum type="arabicPeriod"/>
            </a:pPr>
            <a:r>
              <a:rPr lang="en-US" dirty="0" err="1" smtClean="0"/>
              <a:t>Nascar</a:t>
            </a:r>
            <a:r>
              <a:rPr lang="en-US" dirty="0" smtClean="0"/>
              <a:t> sponsorship </a:t>
            </a:r>
          </a:p>
          <a:p>
            <a:pPr marL="514350" indent="-514350">
              <a:buFont typeface="+mj-lt"/>
              <a:buAutoNum type="arabicPeriod"/>
            </a:pPr>
            <a:r>
              <a:rPr lang="en-US" dirty="0" smtClean="0"/>
              <a:t>Tool bar</a:t>
            </a:r>
          </a:p>
          <a:p>
            <a:pPr marL="514350" indent="-514350">
              <a:buFont typeface="+mj-lt"/>
              <a:buAutoNum type="arabicPeriod"/>
            </a:pPr>
            <a:r>
              <a:rPr lang="en-US" dirty="0" smtClean="0"/>
              <a:t>References</a:t>
            </a:r>
          </a:p>
          <a:p>
            <a:pPr marL="514350" indent="-514350">
              <a:buFont typeface="+mj-lt"/>
              <a:buAutoNum type="arabicPeriod"/>
            </a:pPr>
            <a:r>
              <a:rPr lang="en-US" dirty="0" smtClean="0"/>
              <a:t>External Links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600" y="0"/>
            <a:ext cx="9753600" cy="73152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t="14933" r="71200" b="41995"/>
          <a:stretch>
            <a:fillRect/>
          </a:stretch>
        </p:blipFill>
        <p:spPr bwMode="auto">
          <a:xfrm>
            <a:off x="0" y="0"/>
            <a:ext cx="9486900" cy="6858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History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original idea behind Ask </a:t>
            </a:r>
            <a:r>
              <a:rPr lang="en-US" dirty="0" err="1" smtClean="0"/>
              <a:t>Jeeves</a:t>
            </a:r>
            <a:r>
              <a:rPr lang="en-US" dirty="0" smtClean="0"/>
              <a:t> was to allow users to get answers to questions posed in everyday, natural language, as well as traditional keyword searching. The current Ask.com still supports this, with added support for math, dictionary, and conversion questions.</a:t>
            </a:r>
          </a:p>
          <a:p>
            <a:r>
              <a:rPr lang="en-US" dirty="0" smtClean="0"/>
              <a:t>In 2005, the company announced plans to phase out </a:t>
            </a:r>
            <a:r>
              <a:rPr lang="en-US" dirty="0" err="1" smtClean="0"/>
              <a:t>Jeeves</a:t>
            </a:r>
            <a:r>
              <a:rPr lang="en-US" dirty="0" smtClean="0"/>
              <a:t>. On February 27, 2006, the character disappeared from Ask.com, and was stated to be "going in to retirement." The UK &amp; Ireland edition of the website prominently brought the character back in 2009, however American visitors can go to the 'uk.ask.com' URL to see the new </a:t>
            </a:r>
            <a:r>
              <a:rPr lang="en-US" dirty="0" err="1" smtClean="0"/>
              <a:t>Jeeves</a:t>
            </a:r>
            <a:r>
              <a:rPr lang="en-US" dirty="0" smtClean="0"/>
              <a:t> as a 'skin', or background image.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848600" cy="6194425"/>
          </a:xfrm>
        </p:spPr>
        <p:txBody>
          <a:bodyPr>
            <a:normAutofit fontScale="90000"/>
          </a:bodyPr>
          <a:lstStyle/>
          <a:p>
            <a:r>
              <a:rPr lang="en-US" sz="2700" dirty="0" smtClean="0"/>
              <a:t>The company uses different websites offering localized services for certain countries and its associated languages, including:</a:t>
            </a:r>
            <a:r>
              <a:rPr lang="en-US" sz="2200" dirty="0" smtClean="0"/>
              <a:t/>
            </a:r>
            <a:br>
              <a:rPr lang="en-US" sz="2200" dirty="0" smtClean="0"/>
            </a:br>
            <a:r>
              <a:rPr lang="en-US" sz="2200" dirty="0" smtClean="0">
                <a:solidFill>
                  <a:schemeClr val="tx1"/>
                </a:solidFill>
                <a:hlinkClick r:id="rId2"/>
              </a:rPr>
              <a:t>fr.ask.com</a:t>
            </a:r>
            <a:r>
              <a:rPr lang="en-US" sz="2200" dirty="0" smtClean="0">
                <a:solidFill>
                  <a:schemeClr val="tx1"/>
                </a:solidFill>
              </a:rPr>
              <a:t> (France) </a:t>
            </a:r>
            <a:br>
              <a:rPr lang="en-US" sz="2200" dirty="0" smtClean="0">
                <a:solidFill>
                  <a:schemeClr val="tx1"/>
                </a:solidFill>
              </a:rPr>
            </a:br>
            <a:r>
              <a:rPr lang="en-US" sz="2200" dirty="0" smtClean="0">
                <a:solidFill>
                  <a:schemeClr val="tx1"/>
                </a:solidFill>
                <a:hlinkClick r:id="rId3"/>
              </a:rPr>
              <a:t>jp.ask.com</a:t>
            </a:r>
            <a:r>
              <a:rPr lang="en-US" sz="2200" dirty="0" smtClean="0">
                <a:solidFill>
                  <a:schemeClr val="tx1"/>
                </a:solidFill>
              </a:rPr>
              <a:t> (Japan) </a:t>
            </a:r>
            <a:br>
              <a:rPr lang="en-US" sz="2200" dirty="0" smtClean="0">
                <a:solidFill>
                  <a:schemeClr val="tx1"/>
                </a:solidFill>
              </a:rPr>
            </a:br>
            <a:r>
              <a:rPr lang="en-US" sz="2200" dirty="0" smtClean="0">
                <a:solidFill>
                  <a:schemeClr val="tx1"/>
                </a:solidFill>
                <a:hlinkClick r:id="rId4"/>
              </a:rPr>
              <a:t>uk.ask.com</a:t>
            </a:r>
            <a:r>
              <a:rPr lang="en-US" sz="2200" dirty="0" smtClean="0">
                <a:solidFill>
                  <a:schemeClr val="tx1"/>
                </a:solidFill>
              </a:rPr>
              <a:t> (United Kingdom, known as Ask </a:t>
            </a:r>
            <a:r>
              <a:rPr lang="en-US" sz="2200" dirty="0" err="1" smtClean="0">
                <a:solidFill>
                  <a:schemeClr val="tx1"/>
                </a:solidFill>
              </a:rPr>
              <a:t>Jeeves</a:t>
            </a:r>
            <a:r>
              <a:rPr lang="en-US" sz="2200" dirty="0" smtClean="0">
                <a:solidFill>
                  <a:schemeClr val="tx1"/>
                </a:solidFill>
              </a:rPr>
              <a:t>) </a:t>
            </a:r>
            <a:br>
              <a:rPr lang="en-US" sz="2200" dirty="0" smtClean="0">
                <a:solidFill>
                  <a:schemeClr val="tx1"/>
                </a:solidFill>
              </a:rPr>
            </a:br>
            <a:r>
              <a:rPr lang="en-US" sz="2200" dirty="0" smtClean="0">
                <a:solidFill>
                  <a:schemeClr val="tx1"/>
                </a:solidFill>
                <a:hlinkClick r:id="rId5"/>
              </a:rPr>
              <a:t>ru.ask.com</a:t>
            </a:r>
            <a:r>
              <a:rPr lang="en-US" sz="2200" dirty="0" smtClean="0">
                <a:solidFill>
                  <a:schemeClr val="tx1"/>
                </a:solidFill>
              </a:rPr>
              <a:t> (Russia) </a:t>
            </a:r>
            <a:br>
              <a:rPr lang="en-US" sz="2200" dirty="0" smtClean="0">
                <a:solidFill>
                  <a:schemeClr val="tx1"/>
                </a:solidFill>
              </a:rPr>
            </a:br>
            <a:r>
              <a:rPr lang="en-US" sz="2200" dirty="0" smtClean="0">
                <a:solidFill>
                  <a:schemeClr val="tx1"/>
                </a:solidFill>
                <a:hlinkClick r:id="rId6"/>
              </a:rPr>
              <a:t>es.ask.com</a:t>
            </a:r>
            <a:r>
              <a:rPr lang="en-US" sz="2200" dirty="0" smtClean="0">
                <a:solidFill>
                  <a:schemeClr val="tx1"/>
                </a:solidFill>
              </a:rPr>
              <a:t> (Spain) </a:t>
            </a:r>
            <a:br>
              <a:rPr lang="en-US" sz="2200" dirty="0" smtClean="0">
                <a:solidFill>
                  <a:schemeClr val="tx1"/>
                </a:solidFill>
              </a:rPr>
            </a:br>
            <a:r>
              <a:rPr lang="en-US" sz="2200" dirty="0" smtClean="0">
                <a:solidFill>
                  <a:schemeClr val="tx1"/>
                </a:solidFill>
                <a:hlinkClick r:id="rId7"/>
              </a:rPr>
              <a:t>de.ask.com</a:t>
            </a:r>
            <a:r>
              <a:rPr lang="en-US" sz="2200" dirty="0" smtClean="0">
                <a:solidFill>
                  <a:schemeClr val="tx1"/>
                </a:solidFill>
              </a:rPr>
              <a:t> (Germany) </a:t>
            </a:r>
            <a:br>
              <a:rPr lang="en-US" sz="2200" dirty="0" smtClean="0">
                <a:solidFill>
                  <a:schemeClr val="tx1"/>
                </a:solidFill>
              </a:rPr>
            </a:br>
            <a:r>
              <a:rPr lang="en-US" sz="2200" dirty="0" smtClean="0">
                <a:solidFill>
                  <a:schemeClr val="tx1"/>
                </a:solidFill>
                <a:hlinkClick r:id="rId8"/>
              </a:rPr>
              <a:t>it.ask.com</a:t>
            </a:r>
            <a:r>
              <a:rPr lang="en-US" sz="2200" dirty="0" smtClean="0">
                <a:solidFill>
                  <a:schemeClr val="tx1"/>
                </a:solidFill>
              </a:rPr>
              <a:t> (Italy) </a:t>
            </a:r>
            <a:br>
              <a:rPr lang="en-US" sz="2200" dirty="0" smtClean="0">
                <a:solidFill>
                  <a:schemeClr val="tx1"/>
                </a:solidFill>
              </a:rPr>
            </a:br>
            <a:r>
              <a:rPr lang="en-US" sz="2200" dirty="0" smtClean="0">
                <a:solidFill>
                  <a:schemeClr val="tx1"/>
                </a:solidFill>
                <a:hlinkClick r:id="rId9"/>
              </a:rPr>
              <a:t>nl.ask.com</a:t>
            </a:r>
            <a:r>
              <a:rPr lang="en-US" sz="2200" dirty="0" smtClean="0">
                <a:solidFill>
                  <a:schemeClr val="tx1"/>
                </a:solidFill>
              </a:rPr>
              <a:t> (Netherlands) </a:t>
            </a:r>
            <a:br>
              <a:rPr lang="en-US" sz="2200" dirty="0" smtClean="0">
                <a:solidFill>
                  <a:schemeClr val="tx1"/>
                </a:solidFill>
              </a:rPr>
            </a:br>
            <a:r>
              <a:rPr lang="en-US" sz="2200" dirty="0" smtClean="0">
                <a:solidFill>
                  <a:schemeClr val="tx1"/>
                </a:solidFill>
                <a:hlinkClick r:id="rId10"/>
              </a:rPr>
              <a:t>br.ask.com</a:t>
            </a:r>
            <a:r>
              <a:rPr lang="en-US" sz="2200" dirty="0" smtClean="0">
                <a:solidFill>
                  <a:schemeClr val="tx1"/>
                </a:solidFill>
              </a:rPr>
              <a:t> (Brazil) </a:t>
            </a:r>
            <a:br>
              <a:rPr lang="en-US" sz="2200" dirty="0" smtClean="0">
                <a:solidFill>
                  <a:schemeClr val="tx1"/>
                </a:solidFill>
              </a:rPr>
            </a:br>
            <a:r>
              <a:rPr lang="en-US" sz="2200" dirty="0" smtClean="0">
                <a:solidFill>
                  <a:schemeClr val="tx1"/>
                </a:solidFill>
                <a:hlinkClick r:id="rId11"/>
              </a:rPr>
              <a:t>au.ask.com</a:t>
            </a:r>
            <a:r>
              <a:rPr lang="en-US" sz="2200" dirty="0" smtClean="0">
                <a:solidFill>
                  <a:schemeClr val="tx1"/>
                </a:solidFill>
              </a:rPr>
              <a:t> (Australia) </a:t>
            </a:r>
            <a:br>
              <a:rPr lang="en-US" sz="2200" dirty="0" smtClean="0">
                <a:solidFill>
                  <a:schemeClr val="tx1"/>
                </a:solidFill>
              </a:rPr>
            </a:br>
            <a:r>
              <a:rPr lang="en-US" sz="2200" dirty="0" smtClean="0">
                <a:solidFill>
                  <a:schemeClr val="tx1"/>
                </a:solidFill>
                <a:hlinkClick r:id="rId12"/>
              </a:rPr>
              <a:t>mx.ask.com</a:t>
            </a:r>
            <a:r>
              <a:rPr lang="en-US" sz="2200" dirty="0" smtClean="0">
                <a:solidFill>
                  <a:schemeClr val="tx1"/>
                </a:solidFill>
              </a:rPr>
              <a:t> (Mexico) </a:t>
            </a:r>
            <a:br>
              <a:rPr lang="en-US" sz="2200" dirty="0" smtClean="0">
                <a:solidFill>
                  <a:schemeClr val="tx1"/>
                </a:solidFill>
              </a:rPr>
            </a:br>
            <a:r>
              <a:rPr lang="en-US" sz="2200" dirty="0" smtClean="0">
                <a:solidFill>
                  <a:schemeClr val="tx1"/>
                </a:solidFill>
                <a:hlinkClick r:id="rId13"/>
              </a:rPr>
              <a:t>ca.ask.com</a:t>
            </a:r>
            <a:r>
              <a:rPr lang="en-US" sz="2200" dirty="0" smtClean="0">
                <a:solidFill>
                  <a:schemeClr val="tx1"/>
                </a:solidFill>
              </a:rPr>
              <a:t> (Canada) </a:t>
            </a:r>
            <a:br>
              <a:rPr lang="en-US" sz="2200" dirty="0" smtClean="0">
                <a:solidFill>
                  <a:schemeClr val="tx1"/>
                </a:solidFill>
              </a:rPr>
            </a:br>
            <a:r>
              <a:rPr lang="en-US" sz="2200" dirty="0" smtClean="0">
                <a:solidFill>
                  <a:schemeClr val="tx1"/>
                </a:solidFill>
                <a:hlinkClick r:id="rId14"/>
              </a:rPr>
              <a:t>dk.ask.com</a:t>
            </a:r>
            <a:r>
              <a:rPr lang="en-US" sz="2200" dirty="0" smtClean="0">
                <a:solidFill>
                  <a:schemeClr val="tx1"/>
                </a:solidFill>
              </a:rPr>
              <a:t> </a:t>
            </a:r>
            <a:r>
              <a:rPr lang="en-US" sz="2200" dirty="0" smtClean="0"/>
              <a:t>(Denmark)</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Corporate Details</a:t>
            </a:r>
            <a:endParaRPr lang="en-US" dirty="0"/>
          </a:p>
        </p:txBody>
      </p:sp>
      <p:sp>
        <p:nvSpPr>
          <p:cNvPr id="3" name="Content Placeholder 2"/>
          <p:cNvSpPr>
            <a:spLocks noGrp="1"/>
          </p:cNvSpPr>
          <p:nvPr>
            <p:ph idx="1"/>
          </p:nvPr>
        </p:nvSpPr>
        <p:spPr/>
        <p:txBody>
          <a:bodyPr>
            <a:normAutofit fontScale="92500" lnSpcReduction="10000"/>
          </a:bodyPr>
          <a:lstStyle/>
          <a:p>
            <a:r>
              <a:rPr lang="en-US" sz="4400" dirty="0" smtClean="0"/>
              <a:t>Ask </a:t>
            </a:r>
            <a:r>
              <a:rPr lang="en-US" sz="4400" dirty="0" err="1" smtClean="0"/>
              <a:t>Jeeves</a:t>
            </a:r>
            <a:r>
              <a:rPr lang="en-US" sz="4400" dirty="0" smtClean="0"/>
              <a:t>, Inc. stock traded on the </a:t>
            </a:r>
            <a:r>
              <a:rPr lang="en-US" sz="4400" dirty="0" smtClean="0"/>
              <a:t>NASDAQ </a:t>
            </a:r>
            <a:r>
              <a:rPr lang="en-US" sz="4400" dirty="0" smtClean="0"/>
              <a:t>stock exchange from July 1999 to July 2005, under the ticker symbol ASKJ. In July 2005, the ASKJ ticker was retired upon the acquisition by InterActiveCorp, valuing ASKJ at $</a:t>
            </a:r>
            <a:r>
              <a:rPr lang="en-US" sz="4400" dirty="0" smtClean="0"/>
              <a:t>1.85 </a:t>
            </a:r>
            <a:r>
              <a:rPr lang="en-US" sz="4400" dirty="0" smtClean="0"/>
              <a:t>billion.</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 Sponsor Listings</a:t>
            </a:r>
            <a:endParaRPr lang="en-US" dirty="0"/>
          </a:p>
        </p:txBody>
      </p:sp>
      <p:sp>
        <p:nvSpPr>
          <p:cNvPr id="3" name="Content Placeholder 2"/>
          <p:cNvSpPr>
            <a:spLocks noGrp="1"/>
          </p:cNvSpPr>
          <p:nvPr>
            <p:ph idx="1"/>
          </p:nvPr>
        </p:nvSpPr>
        <p:spPr/>
        <p:txBody>
          <a:bodyPr>
            <a:normAutofit/>
          </a:bodyPr>
          <a:lstStyle/>
          <a:p>
            <a:r>
              <a:rPr lang="en-US" sz="3600" dirty="0" smtClean="0"/>
              <a:t>Ask </a:t>
            </a:r>
            <a:r>
              <a:rPr lang="en-US" sz="3600" dirty="0" smtClean="0"/>
              <a:t>Sponsored Listings is the search engine marketing tool offered to advertisers to increase the visibility of their websites (and subsequent businesses, services, and products) by producing more prominent and frequent search engine listing.</a:t>
            </a:r>
            <a:endParaRPr lang="en-US"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140</TotalTime>
  <Words>493</Words>
  <Application>Microsoft Office PowerPoint</Application>
  <PresentationFormat>On-screen Show (4:3)</PresentationFormat>
  <Paragraphs>49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Ask.com</vt:lpstr>
      <vt:lpstr>  Who are the Creators of this search Engine?    Ask .com  A.K.A.  askJeeves was founded in 1996 by Garrette Gruener and David Warther in Berkeley California. The original software was implemented by Gary Chevsky.</vt:lpstr>
      <vt:lpstr>Table of Contents</vt:lpstr>
      <vt:lpstr>Slide 4</vt:lpstr>
      <vt:lpstr>Slide 5</vt:lpstr>
      <vt:lpstr>History</vt:lpstr>
      <vt:lpstr>The company uses different websites offering localized services for certain countries and its associated languages, including: fr.ask.com (France)  jp.ask.com (Japan)  uk.ask.com (United Kingdom, known as Ask Jeeves)  ru.ask.com (Russia)  es.ask.com (Spain)  de.ask.com (Germany)  it.ask.com (Italy)  nl.ask.com (Netherlands)  br.ask.com (Brazil)  au.ask.com (Australia)  mx.ask.com (Mexico)  ca.ask.com (Canada)  dk.ask.com (Denmark) </vt:lpstr>
      <vt:lpstr>Corporate Details</vt:lpstr>
      <vt:lpstr>Ask Sponsor Listings</vt:lpstr>
      <vt:lpstr>Toolbar</vt:lpstr>
      <vt:lpstr>References</vt:lpstr>
    </vt:vector>
  </TitlesOfParts>
  <Company>Cambridge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Ask</dc:title>
  <dc:creator>training</dc:creator>
  <cp:lastModifiedBy>training</cp:lastModifiedBy>
  <cp:revision>19</cp:revision>
  <dcterms:created xsi:type="dcterms:W3CDTF">2010-11-13T14:27:28Z</dcterms:created>
  <dcterms:modified xsi:type="dcterms:W3CDTF">2010-11-13T16:47:29Z</dcterms:modified>
</cp:coreProperties>
</file>